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erriweather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474" y="11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8. El patron instant gratification o gratificación instantánea dice que a las personas les gusta, ni bien empiezan a usar una aplicación, tener una sensación de éxito, o de que lograron completar lo que querían hacer. </a:t>
            </a:r>
            <a:endParaRPr/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Por ejemplo en whatsapp cuando la descargamos por primera vez, nos inidica como iniciar nuestro primer chat y de esa forma una vez que tocamos el botón ya sentimos que hicimos bien la primer tarea. Esto nos motiva a seguir usando la aplicación por mas que el resto de tareas no sean tan faciles.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asic Layout">
  <p:cSld name="5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>
            <a:spLocks noGrp="1"/>
          </p:cNvSpPr>
          <p:nvPr>
            <p:ph type="pic" idx="2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12"/>
          <p:cNvSpPr>
            <a:spLocks noGrp="1"/>
          </p:cNvSpPr>
          <p:nvPr>
            <p:ph type="pic" idx="3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asic Layout">
  <p:cSld name="6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>
            <a:spLocks noGrp="1"/>
          </p:cNvSpPr>
          <p:nvPr>
            <p:ph type="pic" idx="2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13"/>
          <p:cNvSpPr>
            <a:spLocks noGrp="1"/>
          </p:cNvSpPr>
          <p:nvPr>
            <p:ph type="pic" idx="3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asic Layout">
  <p:cSld name="7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14"/>
          <p:cNvSpPr>
            <a:spLocks noGrp="1"/>
          </p:cNvSpPr>
          <p:nvPr>
            <p:ph type="pic" idx="3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" name="Google Shape;73;p14"/>
          <p:cNvSpPr>
            <a:spLocks noGrp="1"/>
          </p:cNvSpPr>
          <p:nvPr>
            <p:ph type="pic" idx="4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5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asic Layout">
  <p:cSld name="8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descr="D:\Fullppt\005-PNG이미지\모니터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2286" y="1275606"/>
            <a:ext cx="2923753" cy="251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descr="D:\Fullppt\005-PNG이미지\모니터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646" y="1275606"/>
            <a:ext cx="2923753" cy="251861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0" name="Google Shape;80;p15"/>
          <p:cNvSpPr>
            <a:spLocks noGrp="1"/>
          </p:cNvSpPr>
          <p:nvPr>
            <p:ph type="pic" idx="3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4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asic Layout">
  <p:cSld name="9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6" descr="D:\Fullppt\PNG이미지\핸드폰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5225" y="1079005"/>
            <a:ext cx="3373328" cy="408503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>
            <a:spLocks noGrp="1"/>
          </p:cNvSpPr>
          <p:nvPr>
            <p:ph type="pic" idx="2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3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>
            <a:spLocks noGrp="1"/>
          </p:cNvSpPr>
          <p:nvPr>
            <p:ph type="pic" idx="2"/>
          </p:nvPr>
        </p:nvSpPr>
        <p:spPr>
          <a:xfrm>
            <a:off x="546714" y="1171934"/>
            <a:ext cx="1944000" cy="10436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17"/>
          <p:cNvSpPr>
            <a:spLocks noGrp="1"/>
          </p:cNvSpPr>
          <p:nvPr>
            <p:ph type="pic" idx="3"/>
          </p:nvPr>
        </p:nvSpPr>
        <p:spPr>
          <a:xfrm>
            <a:off x="546378" y="2862166"/>
            <a:ext cx="1944000" cy="1224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17"/>
          <p:cNvSpPr/>
          <p:nvPr/>
        </p:nvSpPr>
        <p:spPr>
          <a:xfrm>
            <a:off x="546378" y="2217207"/>
            <a:ext cx="1944000" cy="5309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546042" y="4085904"/>
            <a:ext cx="1944000" cy="5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>
            <a:spLocks noGrp="1"/>
          </p:cNvSpPr>
          <p:nvPr>
            <p:ph type="pic" idx="4"/>
          </p:nvPr>
        </p:nvSpPr>
        <p:spPr>
          <a:xfrm>
            <a:off x="2583307" y="1171934"/>
            <a:ext cx="1944000" cy="10436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17"/>
          <p:cNvSpPr>
            <a:spLocks noGrp="1"/>
          </p:cNvSpPr>
          <p:nvPr>
            <p:ph type="pic" idx="5"/>
          </p:nvPr>
        </p:nvSpPr>
        <p:spPr>
          <a:xfrm>
            <a:off x="2582971" y="2862166"/>
            <a:ext cx="1944000" cy="1224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" name="Google Shape;96;p17"/>
          <p:cNvSpPr/>
          <p:nvPr/>
        </p:nvSpPr>
        <p:spPr>
          <a:xfrm>
            <a:off x="2582971" y="2217207"/>
            <a:ext cx="1944000" cy="5309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2582635" y="4085904"/>
            <a:ext cx="1944000" cy="5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>
            <a:spLocks noGrp="1"/>
          </p:cNvSpPr>
          <p:nvPr>
            <p:ph type="pic" idx="6"/>
          </p:nvPr>
        </p:nvSpPr>
        <p:spPr>
          <a:xfrm>
            <a:off x="4619900" y="1171934"/>
            <a:ext cx="1944000" cy="10436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17"/>
          <p:cNvSpPr>
            <a:spLocks noGrp="1"/>
          </p:cNvSpPr>
          <p:nvPr>
            <p:ph type="pic" idx="7"/>
          </p:nvPr>
        </p:nvSpPr>
        <p:spPr>
          <a:xfrm>
            <a:off x="4619564" y="2862166"/>
            <a:ext cx="1944000" cy="1224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17"/>
          <p:cNvSpPr/>
          <p:nvPr/>
        </p:nvSpPr>
        <p:spPr>
          <a:xfrm>
            <a:off x="4619564" y="2217207"/>
            <a:ext cx="1944000" cy="5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4619228" y="4085904"/>
            <a:ext cx="1944000" cy="5309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>
            <a:spLocks noGrp="1"/>
          </p:cNvSpPr>
          <p:nvPr>
            <p:ph type="pic" idx="8"/>
          </p:nvPr>
        </p:nvSpPr>
        <p:spPr>
          <a:xfrm>
            <a:off x="6656494" y="1171934"/>
            <a:ext cx="1944000" cy="10436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17"/>
          <p:cNvSpPr>
            <a:spLocks noGrp="1"/>
          </p:cNvSpPr>
          <p:nvPr>
            <p:ph type="pic" idx="9"/>
          </p:nvPr>
        </p:nvSpPr>
        <p:spPr>
          <a:xfrm>
            <a:off x="6656158" y="2862166"/>
            <a:ext cx="1944000" cy="12241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4" name="Google Shape;104;p17"/>
          <p:cNvSpPr/>
          <p:nvPr/>
        </p:nvSpPr>
        <p:spPr>
          <a:xfrm>
            <a:off x="6656158" y="2217207"/>
            <a:ext cx="1944000" cy="5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6655822" y="4085904"/>
            <a:ext cx="1944000" cy="5309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E:\002-KIMS BUSINESS\007-02-Googleslidesppt\02-GSppt-Contents-Kim\20170215\03-abs\item03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892029">
            <a:off x="2873932" y="156273"/>
            <a:ext cx="1587121" cy="15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 descr="E:\002-KIMS BUSINESS\007-02-Googleslidesppt\02-GSppt-Contents-Kim\20170215\03-abs\item03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527839">
            <a:off x="3005459" y="3443641"/>
            <a:ext cx="1587121" cy="15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 descr="E:\002-KIMS BUSINESS\007-02-Googleslidesppt\02-GSppt-Contents-Kim\20170215\03-abs\item03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414606">
            <a:off x="1967897" y="2192112"/>
            <a:ext cx="1587121" cy="15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E:\002-KIMS BUSINESS\007-02-Googleslidesppt\02-GSppt-Contents-Kim\20170215\03-abs\item03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162721" flipH="1">
            <a:off x="2110757" y="805096"/>
            <a:ext cx="1587121" cy="15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 descr="E:\002-KIMS BUSINESS\007-02-Googleslidesppt\02-GSppt-Contents-Kim\20170215\03-abs\item03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864253" flipH="1">
            <a:off x="3934583" y="142673"/>
            <a:ext cx="1587121" cy="15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 descr="E:\002-KIMS BUSINESS\007-02-Googleslidesppt\02-GSppt-Contents-Kim\20170215\03-abs\item03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435202">
            <a:off x="5618205" y="2384716"/>
            <a:ext cx="1587121" cy="15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 descr="E:\002-KIMS BUSINESS\007-02-Googleslidesppt\02-GSppt-Contents-Kim\20170215\03-abs\item03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4325069">
            <a:off x="5463157" y="736150"/>
            <a:ext cx="1587121" cy="15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E:\002-KIMS BUSINESS\007-02-Googleslidesppt\02-GSppt-Contents-Kim\20170215\03-abs\item03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29549">
            <a:off x="4788024" y="3370715"/>
            <a:ext cx="1587121" cy="1514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23" name="Google Shape;23;p3" descr="E:\002-KIMS BUSINESS\007-02-Googleslidesppt\02-GSppt-Contents-Kim\20170215\03-abs\item01-pn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5616" y="1275607"/>
              <a:ext cx="2585656" cy="2592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;p3"/>
            <p:cNvSpPr/>
            <p:nvPr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2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" name="Google Shape;27;p3" descr="E:\002-KIMS BUSINESS\007-02-Googleslidesppt\02-GSppt-Contents-Kim\20170215\03-abs\item03-p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2860"/>
            <a:ext cx="1587121" cy="15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 descr="E:\002-KIMS BUSINESS\007-02-Googleslidesppt\02-GSppt-Contents-Kim\20170215\03-abs\item02-pn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0352" y="3624792"/>
            <a:ext cx="1407408" cy="151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asic Layout">
  <p:cSld name="3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asic Layout">
  <p:cSld name="4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8"/>
          <p:cNvGrpSpPr/>
          <p:nvPr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40" name="Google Shape;40;p8" descr="E:\002-KIMS BUSINESS\007-02-Googleslidesppt\02-GSppt-Contents-Kim\20170215\03-abs\item01-pn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5616" y="1275607"/>
              <a:ext cx="2585656" cy="2592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8"/>
            <p:cNvSpPr/>
            <p:nvPr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10"/>
          <p:cNvSpPr>
            <a:spLocks noGrp="1"/>
          </p:cNvSpPr>
          <p:nvPr>
            <p:ph type="pic" idx="3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10"/>
          <p:cNvSpPr>
            <a:spLocks noGrp="1"/>
          </p:cNvSpPr>
          <p:nvPr>
            <p:ph type="pic" idx="4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10"/>
          <p:cNvSpPr>
            <a:spLocks noGrp="1"/>
          </p:cNvSpPr>
          <p:nvPr>
            <p:ph type="pic" idx="5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10"/>
          <p:cNvSpPr/>
          <p:nvPr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6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0" name="Google Shape;60;p11"/>
          <p:cNvGrpSpPr/>
          <p:nvPr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1" name="Google Shape;61;p11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4000"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4342076" y="455172"/>
            <a:ext cx="4801924" cy="211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/>
              <a:t>Framework para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/>
              <a:t>escalar SCRUM:</a:t>
            </a:r>
            <a:br>
              <a:rPr lang="en-US"/>
            </a:br>
            <a:r>
              <a:rPr lang="en-US"/>
              <a:t>LeSS</a:t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4108954" y="1"/>
            <a:ext cx="234446" cy="5143500"/>
            <a:chOff x="3424672" y="2643758"/>
            <a:chExt cx="283232" cy="1584176"/>
          </a:xfrm>
        </p:grpSpPr>
        <p:sp>
          <p:nvSpPr>
            <p:cNvPr id="126" name="Google Shape;126;p20"/>
            <p:cNvSpPr/>
            <p:nvPr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0"/>
          <p:cNvSpPr txBox="1"/>
          <p:nvPr/>
        </p:nvSpPr>
        <p:spPr>
          <a:xfrm>
            <a:off x="65315" y="2904042"/>
            <a:ext cx="403090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Integrantes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Casas, Gonzalo - 81960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Hernández, Daniel - 55591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Hidalgo, Nicolás - 78934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Martínez, Javier Alejandro - 62339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0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486" y="323085"/>
            <a:ext cx="3466315" cy="138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4289" y="2364378"/>
            <a:ext cx="4789711" cy="269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Less Sprint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050" y="1196575"/>
            <a:ext cx="5887224" cy="2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None/>
            </a:pPr>
            <a:r>
              <a:rPr lang="en-US" sz="3300"/>
              <a:t>Planificacion del sprint</a:t>
            </a:r>
            <a:endParaRPr sz="3300"/>
          </a:p>
        </p:txBody>
      </p:sp>
      <p:pic>
        <p:nvPicPr>
          <p:cNvPr id="198" name="Google Shape;198;p30" descr="Planificación de Spri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530" y="445253"/>
            <a:ext cx="6640940" cy="469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 rot="2700000">
            <a:off x="5869662" y="1853894"/>
            <a:ext cx="183076" cy="328220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5840376" y="3656125"/>
            <a:ext cx="241648" cy="226204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</a:pPr>
            <a:r>
              <a:rPr lang="en-US" sz="1000"/>
              <a:t>	</a:t>
            </a:r>
            <a:r>
              <a:rPr lang="en-US" sz="2800"/>
              <a:t>Planificación del sprint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9108" y="1535413"/>
            <a:ext cx="1660648" cy="172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8219" y="1535413"/>
            <a:ext cx="1660648" cy="172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330" y="1535413"/>
            <a:ext cx="1660648" cy="172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13011" y="202727"/>
            <a:ext cx="9144000" cy="37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Durante el sprint</a:t>
            </a:r>
            <a:endParaRPr sz="2800"/>
          </a:p>
        </p:txBody>
      </p:sp>
      <p:pic>
        <p:nvPicPr>
          <p:cNvPr id="214" name="Google Shape;214;p32" descr="Sprint Review Bazaar - Boceto de la histor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4594" y="530966"/>
            <a:ext cx="6448545" cy="456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8242" b="7628"/>
          <a:stretch/>
        </p:blipFill>
        <p:spPr>
          <a:xfrm>
            <a:off x="1125541" y="216373"/>
            <a:ext cx="6669176" cy="4710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836023" y="296093"/>
            <a:ext cx="7837330" cy="51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y retrospestive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LeSS Huge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None/>
            </a:pPr>
            <a:r>
              <a:rPr lang="en-US" sz="3300"/>
              <a:t>LeSS vs LeSS Huge</a:t>
            </a:r>
            <a:endParaRPr sz="3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Conclusión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2"/>
          </p:nvPr>
        </p:nvSpPr>
        <p:spPr>
          <a:xfrm>
            <a:off x="93600" y="4681142"/>
            <a:ext cx="89136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Bibliografía: Large-Scale Scrum: More with LeSS: </a:t>
            </a:r>
            <a:r>
              <a:rPr lang="en-US" sz="1200"/>
              <a:t>https://less.works/less/framework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345952" y="115660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Por </a:t>
            </a:r>
            <a:r>
              <a:rPr lang="en-US" sz="3600" dirty="0" err="1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qué</a:t>
            </a:r>
            <a:r>
              <a:rPr lang="en-US" sz="3600" dirty="0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 </a:t>
            </a:r>
            <a:r>
              <a:rPr lang="en-US" sz="3600" dirty="0" err="1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escalamos</a:t>
            </a:r>
            <a:r>
              <a:rPr lang="en-US" sz="3600" dirty="0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?</a:t>
            </a:r>
            <a:endParaRPr sz="3600" dirty="0">
              <a:solidFill>
                <a:srgbClr val="3F3F3F"/>
              </a:solidFill>
              <a:latin typeface="Merriweather" panose="00000500000000000000" pitchFamily="2" charset="0"/>
              <a:sym typeface="Arial"/>
            </a:endParaRPr>
          </a:p>
        </p:txBody>
      </p:sp>
      <p:pic>
        <p:nvPicPr>
          <p:cNvPr id="3" name="Picture 2" descr="A group of people on a stage&#10;&#10;Description automatically generated">
            <a:extLst>
              <a:ext uri="{FF2B5EF4-FFF2-40B4-BE49-F238E27FC236}">
                <a16:creationId xmlns:a16="http://schemas.microsoft.com/office/drawing/2014/main" id="{2E8F6F2B-047F-BF7F-7FEA-683C60291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40" y="1037014"/>
            <a:ext cx="6316834" cy="35532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25FAF16-E186-6098-F49A-64FC1FBB6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" t="5771" r="4642" b="16316"/>
          <a:stretch/>
        </p:blipFill>
        <p:spPr>
          <a:xfrm>
            <a:off x="80092" y="813560"/>
            <a:ext cx="6213566" cy="2810668"/>
          </a:xfrm>
          <a:prstGeom prst="rect">
            <a:avLst/>
          </a:prstGeom>
        </p:spPr>
      </p:pic>
      <p:sp>
        <p:nvSpPr>
          <p:cNvPr id="142" name="Google Shape;142;p22"/>
          <p:cNvSpPr txBox="1"/>
          <p:nvPr/>
        </p:nvSpPr>
        <p:spPr>
          <a:xfrm>
            <a:off x="80092" y="63289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dirty="0" err="1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LeSS</a:t>
            </a:r>
            <a:r>
              <a:rPr lang="en-US" sz="3600" dirty="0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 Framework</a:t>
            </a:r>
            <a:endParaRPr sz="3600" dirty="0">
              <a:solidFill>
                <a:srgbClr val="3F3F3F"/>
              </a:solidFill>
              <a:latin typeface="Merriweather" panose="00000500000000000000" pitchFamily="2" charset="0"/>
              <a:sym typeface="Arial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95EC04-FEE0-257A-0EC6-52E4854ED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9" t="5177" r="5475" b="3906"/>
          <a:stretch/>
        </p:blipFill>
        <p:spPr>
          <a:xfrm>
            <a:off x="4264178" y="2956388"/>
            <a:ext cx="4892944" cy="21871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603600" y="114914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dirty="0" err="1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Composición</a:t>
            </a:r>
            <a:r>
              <a:rPr lang="en-US" sz="3600" dirty="0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 de </a:t>
            </a:r>
            <a:r>
              <a:rPr lang="en-US" sz="3600" dirty="0" err="1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LeSS</a:t>
            </a:r>
            <a:endParaRPr sz="3600" dirty="0">
              <a:solidFill>
                <a:srgbClr val="3F3F3F"/>
              </a:solidFill>
              <a:latin typeface="Merriweather" panose="00000500000000000000" pitchFamily="2" charset="0"/>
              <a:sym typeface="Arial"/>
            </a:endParaRPr>
          </a:p>
        </p:txBody>
      </p:sp>
      <p:pic>
        <p:nvPicPr>
          <p:cNvPr id="148" name="Google Shape;148;p23" descr="A picture containing calend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6129" y="517985"/>
            <a:ext cx="4541282" cy="462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783412" y="115200"/>
            <a:ext cx="7853515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dirty="0" err="1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Principios</a:t>
            </a:r>
            <a:endParaRPr sz="3600" dirty="0">
              <a:solidFill>
                <a:srgbClr val="3F3F3F"/>
              </a:solidFill>
              <a:latin typeface="Merriweather" panose="00000500000000000000" pitchFamily="2" charset="0"/>
              <a:sym typeface="Arial"/>
            </a:endParaRP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B3A9F22-9390-8793-0BDE-2EEB27F64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7" r="7640"/>
          <a:stretch/>
        </p:blipFill>
        <p:spPr>
          <a:xfrm>
            <a:off x="1389380" y="691264"/>
            <a:ext cx="6365239" cy="4601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1465811" y="197790"/>
            <a:ext cx="6784261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 dirty="0" err="1">
                <a:solidFill>
                  <a:srgbClr val="3F3F3F"/>
                </a:solidFill>
                <a:latin typeface="Merriweather" panose="00000500000000000000" pitchFamily="2" charset="0"/>
                <a:sym typeface="Arial"/>
              </a:rPr>
              <a:t>Principios</a:t>
            </a:r>
            <a:endParaRPr sz="3600" dirty="0">
              <a:solidFill>
                <a:srgbClr val="3F3F3F"/>
              </a:solidFill>
              <a:latin typeface="Merriweather" panose="00000500000000000000" pitchFamily="2" charset="0"/>
              <a:sym typeface="Arial"/>
            </a:endParaRP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7BDE940-6817-9339-B578-B55533415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6" t="31905" r="23441" b="32031"/>
          <a:stretch/>
        </p:blipFill>
        <p:spPr>
          <a:xfrm>
            <a:off x="6622868" y="1682103"/>
            <a:ext cx="1770018" cy="1358609"/>
          </a:xfrm>
          <a:prstGeom prst="rect">
            <a:avLst/>
          </a:prstGeom>
        </p:spPr>
      </p:pic>
      <p:pic>
        <p:nvPicPr>
          <p:cNvPr id="5" name="Picture 4" descr="A picture containing silhouette, domestic cat&#10;&#10;Description automatically generated">
            <a:extLst>
              <a:ext uri="{FF2B5EF4-FFF2-40B4-BE49-F238E27FC236}">
                <a16:creationId xmlns:a16="http://schemas.microsoft.com/office/drawing/2014/main" id="{E1DF87C6-5A93-F093-745A-87B9A32F0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88" t="12953" r="21012" b="14159"/>
          <a:stretch/>
        </p:blipFill>
        <p:spPr>
          <a:xfrm>
            <a:off x="424543" y="1861457"/>
            <a:ext cx="2358863" cy="308425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F424FF-5346-1E1A-EFE5-DAD16188F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85" t="32127" r="14243" b="18095"/>
          <a:stretch/>
        </p:blipFill>
        <p:spPr>
          <a:xfrm>
            <a:off x="3121302" y="3354205"/>
            <a:ext cx="2901396" cy="1400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DFCC4-1D5A-3D6A-C16D-77CE1DD5C18F}"/>
              </a:ext>
            </a:extLst>
          </p:cNvPr>
          <p:cNvSpPr txBox="1"/>
          <p:nvPr/>
        </p:nvSpPr>
        <p:spPr>
          <a:xfrm>
            <a:off x="1351284" y="1528214"/>
            <a:ext cx="1770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rriweather" panose="00000500000000000000" pitchFamily="2" charset="0"/>
              </a:rPr>
              <a:t>Más con </a:t>
            </a:r>
            <a:r>
              <a:rPr lang="en-US" dirty="0" err="1">
                <a:latin typeface="Merriweather" panose="00000500000000000000" pitchFamily="2" charset="0"/>
              </a:rPr>
              <a:t>menos</a:t>
            </a:r>
            <a:endParaRPr lang="en-GB" dirty="0">
              <a:latin typeface="Merriweather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7429-C2EC-A6EB-4D39-C7107A6DB1BD}"/>
              </a:ext>
            </a:extLst>
          </p:cNvPr>
          <p:cNvSpPr txBox="1"/>
          <p:nvPr/>
        </p:nvSpPr>
        <p:spPr>
          <a:xfrm>
            <a:off x="3404110" y="2779102"/>
            <a:ext cx="274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erriweather" panose="00000500000000000000" pitchFamily="2" charset="0"/>
              </a:rPr>
              <a:t>Mejora</a:t>
            </a:r>
            <a:r>
              <a:rPr lang="en-US" dirty="0">
                <a:latin typeface="Merriweather" panose="00000500000000000000" pitchFamily="2" charset="0"/>
              </a:rPr>
              <a:t> continua </a:t>
            </a:r>
            <a:r>
              <a:rPr lang="en-US" dirty="0" err="1">
                <a:latin typeface="Merriweather" panose="00000500000000000000" pitchFamily="2" charset="0"/>
              </a:rPr>
              <a:t>mediante</a:t>
            </a:r>
            <a:r>
              <a:rPr lang="en-US" dirty="0">
                <a:latin typeface="Merriweather" panose="00000500000000000000" pitchFamily="2" charset="0"/>
              </a:rPr>
              <a:t> la </a:t>
            </a:r>
            <a:r>
              <a:rPr lang="en-US" dirty="0" err="1">
                <a:latin typeface="Merriweather" panose="00000500000000000000" pitchFamily="2" charset="0"/>
              </a:rPr>
              <a:t>excelencia</a:t>
            </a:r>
            <a:r>
              <a:rPr lang="en-US" dirty="0">
                <a:latin typeface="Merriweather" panose="00000500000000000000" pitchFamily="2" charset="0"/>
              </a:rPr>
              <a:t> </a:t>
            </a:r>
            <a:r>
              <a:rPr lang="en-US" dirty="0" err="1">
                <a:latin typeface="Merriweather" panose="00000500000000000000" pitchFamily="2" charset="0"/>
              </a:rPr>
              <a:t>técnica</a:t>
            </a:r>
            <a:endParaRPr lang="en-GB" dirty="0">
              <a:latin typeface="Merriweather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0FB0C-D659-7394-FB63-E6332A4AE023}"/>
              </a:ext>
            </a:extLst>
          </p:cNvPr>
          <p:cNvSpPr txBox="1"/>
          <p:nvPr/>
        </p:nvSpPr>
        <p:spPr>
          <a:xfrm>
            <a:off x="6511836" y="1235471"/>
            <a:ext cx="211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erriweather" panose="00000500000000000000" pitchFamily="2" charset="0"/>
              </a:rPr>
              <a:t>Enfoque</a:t>
            </a:r>
            <a:r>
              <a:rPr lang="en-US" dirty="0">
                <a:latin typeface="Merriweather" panose="00000500000000000000" pitchFamily="2" charset="0"/>
              </a:rPr>
              <a:t> </a:t>
            </a:r>
            <a:r>
              <a:rPr lang="en-US" dirty="0" err="1">
                <a:latin typeface="Merriweather" panose="00000500000000000000" pitchFamily="2" charset="0"/>
              </a:rPr>
              <a:t>como</a:t>
            </a:r>
            <a:r>
              <a:rPr lang="en-US" dirty="0">
                <a:latin typeface="Merriweather" panose="00000500000000000000" pitchFamily="2" charset="0"/>
              </a:rPr>
              <a:t> </a:t>
            </a:r>
          </a:p>
          <a:p>
            <a:pPr algn="ctr"/>
            <a:r>
              <a:rPr lang="en-US" dirty="0" err="1">
                <a:latin typeface="Merriweather" panose="00000500000000000000" pitchFamily="2" charset="0"/>
              </a:rPr>
              <a:t>producto</a:t>
            </a:r>
            <a:r>
              <a:rPr lang="en-US" dirty="0">
                <a:latin typeface="Merriweather" panose="00000500000000000000" pitchFamily="2" charset="0"/>
              </a:rPr>
              <a:t> </a:t>
            </a:r>
            <a:r>
              <a:rPr lang="en-US" dirty="0" err="1">
                <a:latin typeface="Merriweather" panose="00000500000000000000" pitchFamily="2" charset="0"/>
              </a:rPr>
              <a:t>completo</a:t>
            </a:r>
            <a:endParaRPr lang="en-GB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/>
          <p:nvPr/>
        </p:nvSpPr>
        <p:spPr>
          <a:xfrm>
            <a:off x="1418435" y="2424372"/>
            <a:ext cx="253178" cy="194474"/>
          </a:xfrm>
          <a:custGeom>
            <a:avLst/>
            <a:gdLst/>
            <a:ahLst/>
            <a:cxnLst/>
            <a:rect l="l" t="t" r="r" b="b"/>
            <a:pathLst>
              <a:path w="3186824" h="2447912" extrusionOk="0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45292" y="155187"/>
            <a:ext cx="785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Principios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989125" y="696363"/>
            <a:ext cx="2610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Merriweather"/>
                <a:ea typeface="Merriweather"/>
                <a:cs typeface="Merriweather"/>
                <a:sym typeface="Merriweather"/>
              </a:rPr>
              <a:t>Pensamiento</a:t>
            </a:r>
            <a:r>
              <a:rPr lang="en-US" sz="16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600" dirty="0" err="1">
                <a:latin typeface="Merriweather"/>
                <a:ea typeface="Merriweather"/>
                <a:cs typeface="Merriweather"/>
                <a:sym typeface="Merriweather"/>
              </a:rPr>
              <a:t>Sistémico</a:t>
            </a:r>
            <a:endParaRPr sz="16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5910000" y="731163"/>
            <a:ext cx="224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erriweather"/>
                <a:ea typeface="Merriweather"/>
                <a:cs typeface="Merriweather"/>
                <a:sym typeface="Merriweather"/>
              </a:rPr>
              <a:t>Pensamiento Lean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679750" y="2762775"/>
            <a:ext cx="182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erriweather"/>
                <a:ea typeface="Merriweather"/>
                <a:cs typeface="Merriweather"/>
                <a:sym typeface="Merriweather"/>
              </a:rPr>
              <a:t>Teoria de colas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500" y="3484650"/>
            <a:ext cx="2383350" cy="138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225" y="1366375"/>
            <a:ext cx="2383343" cy="14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5575" y="1366371"/>
            <a:ext cx="1966150" cy="1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None/>
            </a:pPr>
            <a:r>
              <a:rPr lang="en-US" sz="3300"/>
              <a:t>Como funciona Less?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275" y="1405350"/>
            <a:ext cx="6089274" cy="31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-12" y="764453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None/>
            </a:pPr>
            <a:r>
              <a:rPr lang="en-US" sz="3000"/>
              <a:t>Less Structure</a:t>
            </a:r>
            <a:endParaRPr sz="3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Less Product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49" y="1763374"/>
            <a:ext cx="4898019" cy="20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149" y="2156347"/>
            <a:ext cx="2887874" cy="16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On-screen Show (16:9)</PresentationFormat>
  <Paragraphs>37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Merriweather</vt:lpstr>
      <vt:lpstr>Calibri</vt:lpstr>
      <vt:lpstr>Malgun Gothic</vt:lpstr>
      <vt:lpstr>Cover and End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Gonzalo Casas</cp:lastModifiedBy>
  <cp:revision>1</cp:revision>
  <dcterms:modified xsi:type="dcterms:W3CDTF">2022-05-13T16:16:13Z</dcterms:modified>
</cp:coreProperties>
</file>